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Canva Sans Bold" panose="020B0604020202020204" charset="0"/>
      <p:regular r:id="rId12"/>
    </p:embeddedFont>
    <p:embeddedFont>
      <p:font typeface="Inter" panose="020B0604020202020204" charset="0"/>
      <p:regular r:id="rId13"/>
    </p:embeddedFont>
    <p:embeddedFont>
      <p:font typeface="Inter Bold" panose="020B0604020202020204" charset="0"/>
      <p:regular r:id="rId14"/>
    </p:embeddedFont>
    <p:embeddedFont>
      <p:font typeface="Inter Italics" panose="020B0604020202020204" charset="0"/>
      <p:regular r:id="rId15"/>
    </p:embeddedFont>
    <p:embeddedFont>
      <p:font typeface="Montserrat 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FC79F2-0F7E-4E38-9C8D-342DD1575157}" v="23" dt="2026-08-09T05:03:18.767"/>
    <p1510:client id="{B5FDD570-870B-4DE8-B016-B130900F05AB}" v="1" dt="2026-08-09T04:38:59.0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89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ka Parker" userId="5ddf9072005c2d11" providerId="LiveId" clId="{1F83D780-5AA5-49EE-8DE6-723F65EBDCE3}"/>
    <pc:docChg chg="modSld">
      <pc:chgData name="Ericka Parker" userId="5ddf9072005c2d11" providerId="LiveId" clId="{1F83D780-5AA5-49EE-8DE6-723F65EBDCE3}" dt="2026-08-09T05:03:23.128" v="301" actId="1076"/>
      <pc:docMkLst>
        <pc:docMk/>
      </pc:docMkLst>
      <pc:sldChg chg="modSp">
        <pc:chgData name="Ericka Parker" userId="5ddf9072005c2d11" providerId="LiveId" clId="{1F83D780-5AA5-49EE-8DE6-723F65EBDCE3}" dt="2026-08-09T04:45:34.449" v="7"/>
        <pc:sldMkLst>
          <pc:docMk/>
          <pc:sldMk cId="0" sldId="257"/>
        </pc:sldMkLst>
        <pc:spChg chg="mod">
          <ac:chgData name="Ericka Parker" userId="5ddf9072005c2d11" providerId="LiveId" clId="{1F83D780-5AA5-49EE-8DE6-723F65EBDCE3}" dt="2026-08-09T04:45:34.449" v="7"/>
          <ac:spMkLst>
            <pc:docMk/>
            <pc:sldMk cId="0" sldId="257"/>
            <ac:spMk id="6" creationId="{00000000-0000-0000-0000-000000000000}"/>
          </ac:spMkLst>
        </pc:spChg>
      </pc:sldChg>
      <pc:sldChg chg="modSp mod">
        <pc:chgData name="Ericka Parker" userId="5ddf9072005c2d11" providerId="LiveId" clId="{1F83D780-5AA5-49EE-8DE6-723F65EBDCE3}" dt="2026-08-09T05:01:31.826" v="296"/>
        <pc:sldMkLst>
          <pc:docMk/>
          <pc:sldMk cId="0" sldId="258"/>
        </pc:sldMkLst>
        <pc:spChg chg="mod">
          <ac:chgData name="Ericka Parker" userId="5ddf9072005c2d11" providerId="LiveId" clId="{1F83D780-5AA5-49EE-8DE6-723F65EBDCE3}" dt="2026-08-09T04:48:55.826" v="230" actId="1076"/>
          <ac:spMkLst>
            <pc:docMk/>
            <pc:sldMk cId="0" sldId="258"/>
            <ac:spMk id="2" creationId="{00000000-0000-0000-0000-000000000000}"/>
          </ac:spMkLst>
        </pc:spChg>
        <pc:spChg chg="mod">
          <ac:chgData name="Ericka Parker" userId="5ddf9072005c2d11" providerId="LiveId" clId="{1F83D780-5AA5-49EE-8DE6-723F65EBDCE3}" dt="2026-08-09T05:01:07.332" v="294"/>
          <ac:spMkLst>
            <pc:docMk/>
            <pc:sldMk cId="0" sldId="258"/>
            <ac:spMk id="5" creationId="{00000000-0000-0000-0000-000000000000}"/>
          </ac:spMkLst>
        </pc:spChg>
        <pc:spChg chg="mod">
          <ac:chgData name="Ericka Parker" userId="5ddf9072005c2d11" providerId="LiveId" clId="{1F83D780-5AA5-49EE-8DE6-723F65EBDCE3}" dt="2026-08-09T05:01:19.457" v="295"/>
          <ac:spMkLst>
            <pc:docMk/>
            <pc:sldMk cId="0" sldId="258"/>
            <ac:spMk id="6" creationId="{00000000-0000-0000-0000-000000000000}"/>
          </ac:spMkLst>
        </pc:spChg>
        <pc:spChg chg="mod">
          <ac:chgData name="Ericka Parker" userId="5ddf9072005c2d11" providerId="LiveId" clId="{1F83D780-5AA5-49EE-8DE6-723F65EBDCE3}" dt="2026-08-09T05:01:31.826" v="296"/>
          <ac:spMkLst>
            <pc:docMk/>
            <pc:sldMk cId="0" sldId="258"/>
            <ac:spMk id="7" creationId="{00000000-0000-0000-0000-000000000000}"/>
          </ac:spMkLst>
        </pc:spChg>
      </pc:sldChg>
      <pc:sldChg chg="modSp mod">
        <pc:chgData name="Ericka Parker" userId="5ddf9072005c2d11" providerId="LiveId" clId="{1F83D780-5AA5-49EE-8DE6-723F65EBDCE3}" dt="2026-08-09T04:50:39.881" v="236" actId="113"/>
        <pc:sldMkLst>
          <pc:docMk/>
          <pc:sldMk cId="0" sldId="259"/>
        </pc:sldMkLst>
        <pc:spChg chg="mod">
          <ac:chgData name="Ericka Parker" userId="5ddf9072005c2d11" providerId="LiveId" clId="{1F83D780-5AA5-49EE-8DE6-723F65EBDCE3}" dt="2026-08-09T04:50:39.881" v="236" actId="113"/>
          <ac:spMkLst>
            <pc:docMk/>
            <pc:sldMk cId="0" sldId="259"/>
            <ac:spMk id="6" creationId="{00000000-0000-0000-0000-000000000000}"/>
          </ac:spMkLst>
        </pc:spChg>
      </pc:sldChg>
      <pc:sldChg chg="modSp mod">
        <pc:chgData name="Ericka Parker" userId="5ddf9072005c2d11" providerId="LiveId" clId="{1F83D780-5AA5-49EE-8DE6-723F65EBDCE3}" dt="2026-08-09T04:52:55.893" v="268" actId="1076"/>
        <pc:sldMkLst>
          <pc:docMk/>
          <pc:sldMk cId="0" sldId="261"/>
        </pc:sldMkLst>
        <pc:spChg chg="mod">
          <ac:chgData name="Ericka Parker" userId="5ddf9072005c2d11" providerId="LiveId" clId="{1F83D780-5AA5-49EE-8DE6-723F65EBDCE3}" dt="2026-08-09T04:52:55.893" v="268" actId="1076"/>
          <ac:spMkLst>
            <pc:docMk/>
            <pc:sldMk cId="0" sldId="261"/>
            <ac:spMk id="6" creationId="{00000000-0000-0000-0000-000000000000}"/>
          </ac:spMkLst>
        </pc:spChg>
      </pc:sldChg>
      <pc:sldChg chg="modSp mod">
        <pc:chgData name="Ericka Parker" userId="5ddf9072005c2d11" providerId="LiveId" clId="{1F83D780-5AA5-49EE-8DE6-723F65EBDCE3}" dt="2026-08-09T05:02:25.059" v="299" actId="20577"/>
        <pc:sldMkLst>
          <pc:docMk/>
          <pc:sldMk cId="0" sldId="262"/>
        </pc:sldMkLst>
        <pc:spChg chg="mod">
          <ac:chgData name="Ericka Parker" userId="5ddf9072005c2d11" providerId="LiveId" clId="{1F83D780-5AA5-49EE-8DE6-723F65EBDCE3}" dt="2026-08-09T04:53:31.973" v="270" actId="2711"/>
          <ac:spMkLst>
            <pc:docMk/>
            <pc:sldMk cId="0" sldId="262"/>
            <ac:spMk id="5" creationId="{00000000-0000-0000-0000-000000000000}"/>
          </ac:spMkLst>
        </pc:spChg>
        <pc:spChg chg="mod">
          <ac:chgData name="Ericka Parker" userId="5ddf9072005c2d11" providerId="LiveId" clId="{1F83D780-5AA5-49EE-8DE6-723F65EBDCE3}" dt="2026-08-09T05:02:25.059" v="299" actId="20577"/>
          <ac:spMkLst>
            <pc:docMk/>
            <pc:sldMk cId="0" sldId="262"/>
            <ac:spMk id="6" creationId="{00000000-0000-0000-0000-000000000000}"/>
          </ac:spMkLst>
        </pc:spChg>
      </pc:sldChg>
      <pc:sldChg chg="modSp mod">
        <pc:chgData name="Ericka Parker" userId="5ddf9072005c2d11" providerId="LiveId" clId="{1F83D780-5AA5-49EE-8DE6-723F65EBDCE3}" dt="2026-08-09T04:56:37.553" v="284" actId="2711"/>
        <pc:sldMkLst>
          <pc:docMk/>
          <pc:sldMk cId="0" sldId="263"/>
        </pc:sldMkLst>
        <pc:spChg chg="mod">
          <ac:chgData name="Ericka Parker" userId="5ddf9072005c2d11" providerId="LiveId" clId="{1F83D780-5AA5-49EE-8DE6-723F65EBDCE3}" dt="2026-08-09T04:56:37.553" v="284" actId="2711"/>
          <ac:spMkLst>
            <pc:docMk/>
            <pc:sldMk cId="0" sldId="263"/>
            <ac:spMk id="5" creationId="{00000000-0000-0000-0000-000000000000}"/>
          </ac:spMkLst>
        </pc:spChg>
      </pc:sldChg>
      <pc:sldChg chg="modSp mod">
        <pc:chgData name="Ericka Parker" userId="5ddf9072005c2d11" providerId="LiveId" clId="{1F83D780-5AA5-49EE-8DE6-723F65EBDCE3}" dt="2026-08-09T05:03:23.128" v="301" actId="1076"/>
        <pc:sldMkLst>
          <pc:docMk/>
          <pc:sldMk cId="0" sldId="265"/>
        </pc:sldMkLst>
        <pc:spChg chg="mod">
          <ac:chgData name="Ericka Parker" userId="5ddf9072005c2d11" providerId="LiveId" clId="{1F83D780-5AA5-49EE-8DE6-723F65EBDCE3}" dt="2026-08-09T04:58:05.157" v="290" actId="1076"/>
          <ac:spMkLst>
            <pc:docMk/>
            <pc:sldMk cId="0" sldId="265"/>
            <ac:spMk id="6" creationId="{00000000-0000-0000-0000-000000000000}"/>
          </ac:spMkLst>
        </pc:spChg>
        <pc:spChg chg="mod">
          <ac:chgData name="Ericka Parker" userId="5ddf9072005c2d11" providerId="LiveId" clId="{1F83D780-5AA5-49EE-8DE6-723F65EBDCE3}" dt="2026-08-09T04:58:33.744" v="293" actId="1076"/>
          <ac:spMkLst>
            <pc:docMk/>
            <pc:sldMk cId="0" sldId="265"/>
            <ac:spMk id="7" creationId="{00000000-0000-0000-0000-000000000000}"/>
          </ac:spMkLst>
        </pc:spChg>
        <pc:spChg chg="mod">
          <ac:chgData name="Ericka Parker" userId="5ddf9072005c2d11" providerId="LiveId" clId="{1F83D780-5AA5-49EE-8DE6-723F65EBDCE3}" dt="2026-08-09T04:43:52.029" v="6" actId="20577"/>
          <ac:spMkLst>
            <pc:docMk/>
            <pc:sldMk cId="0" sldId="265"/>
            <ac:spMk id="16" creationId="{00000000-0000-0000-0000-000000000000}"/>
          </ac:spMkLst>
        </pc:spChg>
        <pc:spChg chg="mod">
          <ac:chgData name="Ericka Parker" userId="5ddf9072005c2d11" providerId="LiveId" clId="{1F83D780-5AA5-49EE-8DE6-723F65EBDCE3}" dt="2026-08-09T05:03:23.128" v="301" actId="1076"/>
          <ac:spMkLst>
            <pc:docMk/>
            <pc:sldMk cId="0" sldId="265"/>
            <ac:spMk id="17" creationId="{00000000-0000-0000-0000-000000000000}"/>
          </ac:spMkLst>
        </pc:spChg>
        <pc:grpChg chg="mod">
          <ac:chgData name="Ericka Parker" userId="5ddf9072005c2d11" providerId="LiveId" clId="{1F83D780-5AA5-49EE-8DE6-723F65EBDCE3}" dt="2026-08-09T04:58:01.730" v="289" actId="1076"/>
          <ac:grpSpMkLst>
            <pc:docMk/>
            <pc:sldMk cId="0" sldId="265"/>
            <ac:grpSpMk id="2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857250"/>
            <a:ext cx="5966374" cy="8572500"/>
            <a:chOff x="0" y="0"/>
            <a:chExt cx="7955166" cy="1143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955153" cy="11430000"/>
            </a:xfrm>
            <a:custGeom>
              <a:avLst/>
              <a:gdLst/>
              <a:ahLst/>
              <a:cxnLst/>
              <a:rect l="l" t="t" r="r" b="b"/>
              <a:pathLst>
                <a:path w="7955153" h="11430000">
                  <a:moveTo>
                    <a:pt x="0" y="0"/>
                  </a:moveTo>
                  <a:lnTo>
                    <a:pt x="7955153" y="0"/>
                  </a:lnTo>
                  <a:lnTo>
                    <a:pt x="7955153" y="11430000"/>
                  </a:lnTo>
                  <a:lnTo>
                    <a:pt x="0" y="11430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8485" r="-3848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148507" y="2622794"/>
            <a:ext cx="8756988" cy="962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25"/>
              </a:lnSpc>
            </a:pPr>
            <a:r>
              <a:rPr lang="en-US" sz="6750" b="1" dirty="0">
                <a:solidFill>
                  <a:srgbClr val="1C191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Ericka Parker, MBA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148507" y="3823335"/>
            <a:ext cx="9341259" cy="2638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800" b="1" dirty="0">
                <a:solidFill>
                  <a:schemeClr val="accent5"/>
                </a:solidFill>
                <a:latin typeface="Canva Sans Bold" panose="020B0604020202020204" charset="0"/>
              </a:rPr>
              <a:t>EXECUTIVE INTEGRATOR • OPERATIONAL LEADER</a:t>
            </a:r>
          </a:p>
          <a:p>
            <a:endParaRPr lang="en-US" sz="2800" b="1" dirty="0">
              <a:solidFill>
                <a:schemeClr val="accent5"/>
              </a:solidFill>
              <a:latin typeface="Canva Sans Bold" panose="020B0604020202020204" charset="0"/>
            </a:endParaRPr>
          </a:p>
          <a:p>
            <a:r>
              <a:rPr lang="en-US" sz="2800" b="1" dirty="0">
                <a:solidFill>
                  <a:schemeClr val="accent5"/>
                </a:solidFill>
                <a:latin typeface="Canva Sans Bold" panose="020B0604020202020204" charset="0"/>
              </a:rPr>
              <a:t>Strategic Executive Support | Program &amp; Business Operations | Process Improvement | People &amp; Systems</a:t>
            </a:r>
          </a:p>
          <a:p>
            <a:pPr algn="l">
              <a:lnSpc>
                <a:spcPts val="4050"/>
              </a:lnSpc>
            </a:pPr>
            <a:endParaRPr lang="en-US" sz="2700" b="1" spc="178" dirty="0">
              <a:solidFill>
                <a:srgbClr val="0891B2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6379" y="1952398"/>
            <a:ext cx="4808466" cy="4146023"/>
            <a:chOff x="0" y="0"/>
            <a:chExt cx="6411288" cy="55280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11278" cy="5528031"/>
            </a:xfrm>
            <a:custGeom>
              <a:avLst/>
              <a:gdLst/>
              <a:ahLst/>
              <a:cxnLst/>
              <a:rect l="l" t="t" r="r" b="b"/>
              <a:pathLst>
                <a:path w="6411278" h="5528031">
                  <a:moveTo>
                    <a:pt x="0" y="0"/>
                  </a:moveTo>
                  <a:lnTo>
                    <a:pt x="6411278" y="0"/>
                  </a:lnTo>
                  <a:lnTo>
                    <a:pt x="6411278" y="5528031"/>
                  </a:lnTo>
                  <a:lnTo>
                    <a:pt x="0" y="5528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6013" t="-98685" r="-16013" b="-26606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700" y="759950"/>
            <a:ext cx="4560570" cy="282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lang="en-US" sz="1575" b="1" spc="180">
                <a:solidFill>
                  <a:srgbClr val="0891B2"/>
                </a:solidFill>
                <a:latin typeface="Inter Bold"/>
                <a:ea typeface="Inter Bold"/>
                <a:cs typeface="Inter Bold"/>
                <a:sym typeface="Inter Bold"/>
              </a:rPr>
              <a:t>CONTACT / THANK YOU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1231438"/>
            <a:ext cx="3616523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60"/>
              </a:lnSpc>
            </a:pPr>
            <a:r>
              <a:rPr lang="en-US" sz="4050" b="1">
                <a:solidFill>
                  <a:srgbClr val="1C191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Let’s connect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88875" y="6212295"/>
            <a:ext cx="5633002" cy="887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Canva Sans Bold" panose="020B0604020202020204" charset="0"/>
              </a:rPr>
              <a:t>Let's build something meaningful together.</a:t>
            </a:r>
            <a:endParaRPr lang="en-US" sz="2250" b="1" dirty="0">
              <a:solidFill>
                <a:schemeClr val="accent5">
                  <a:lumMod val="75000"/>
                </a:schemeClr>
              </a:solidFill>
              <a:latin typeface="Canva Sans Bold" panose="020B0604020202020204" charset="0"/>
              <a:ea typeface="Inter Bold"/>
              <a:cs typeface="Inter Bold"/>
              <a:sym typeface="Inter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88875" y="7478283"/>
            <a:ext cx="5176354" cy="1618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40"/>
              </a:lnSpc>
            </a:pPr>
            <a:r>
              <a:rPr lang="en-US" sz="2400" dirty="0"/>
              <a:t>I'm energized by opportunities to connect people, processes, systems and technology while helping organizations operate more effectively.</a:t>
            </a:r>
            <a:endParaRPr lang="en-US" sz="2025" dirty="0">
              <a:solidFill>
                <a:srgbClr val="44403C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661702" y="2840957"/>
            <a:ext cx="3667109" cy="282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lang="en-US" sz="1575" b="1" spc="90">
                <a:solidFill>
                  <a:srgbClr val="78716C"/>
                </a:solidFill>
                <a:latin typeface="Inter Bold"/>
                <a:ea typeface="Inter Bold"/>
                <a:cs typeface="Inter Bold"/>
                <a:sym typeface="Inter Bold"/>
              </a:rPr>
              <a:t>WHY I AM A GREAT FIT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862352" y="2791939"/>
            <a:ext cx="2460931" cy="243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sz="1350" b="1" spc="90">
                <a:solidFill>
                  <a:srgbClr val="A8A29E"/>
                </a:solidFill>
                <a:latin typeface="Inter Bold"/>
                <a:ea typeface="Inter Bold"/>
                <a:cs typeface="Inter Bold"/>
                <a:sym typeface="Inter Bold"/>
              </a:rPr>
              <a:t>NAME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862352" y="3063402"/>
            <a:ext cx="3761184" cy="370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025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Ericka Parker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862352" y="3792064"/>
            <a:ext cx="3375036" cy="243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sz="1350" b="1" spc="90">
                <a:solidFill>
                  <a:srgbClr val="A8A29E"/>
                </a:solidFill>
                <a:latin typeface="Inter Bold"/>
                <a:ea typeface="Inter Bold"/>
                <a:cs typeface="Inter Bold"/>
                <a:sym typeface="Inter Bold"/>
              </a:rPr>
              <a:t>EMAIL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355271" y="4063527"/>
            <a:ext cx="3868654" cy="370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025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Erickacparker@gmail.com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862352" y="4792189"/>
            <a:ext cx="3761184" cy="243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sz="1350" b="1" spc="90">
                <a:solidFill>
                  <a:srgbClr val="A8A29E"/>
                </a:solidFill>
                <a:latin typeface="Inter Bold"/>
                <a:ea typeface="Inter Bold"/>
                <a:cs typeface="Inter Bold"/>
                <a:sym typeface="Inter Bold"/>
              </a:rPr>
              <a:t>PHONE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355271" y="5063652"/>
            <a:ext cx="4062934" cy="370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7"/>
              </a:lnSpc>
            </a:pPr>
            <a:r>
              <a:rPr lang="en-US" sz="2025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+1 832 323 1952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143625" y="9610725"/>
            <a:ext cx="6000750" cy="282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lang="en-US" sz="1575" i="1">
                <a:solidFill>
                  <a:srgbClr val="A8A29E"/>
                </a:solidFill>
                <a:latin typeface="Inter Italics"/>
                <a:ea typeface="Inter Italics"/>
                <a:cs typeface="Inter Italics"/>
                <a:sym typeface="Inter Italics"/>
              </a:rPr>
              <a:t>References and supporting documents available upon request.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340598" y="3329626"/>
            <a:ext cx="4309318" cy="3884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Why You Can Count on Me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✓ Trusted Professional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✓ Executive Partner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✓ Calm Under Pressure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✓ Highly Organized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✓ Service-Oriented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✓ Continuous Learner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✓ Technology Forward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✓ Committed to Excellence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663706" y="6574456"/>
            <a:ext cx="6095293" cy="127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400" dirty="0"/>
              <a:t>I create clarity, strengthen operations and build trusted partnerships so leaders and teams can focus on what matters most.</a:t>
            </a:r>
            <a:endParaRPr lang="en-US" sz="225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972675" y="2587381"/>
            <a:ext cx="7286625" cy="6286500"/>
            <a:chOff x="0" y="0"/>
            <a:chExt cx="9715500" cy="8382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715500" cy="8382000"/>
            </a:xfrm>
            <a:custGeom>
              <a:avLst/>
              <a:gdLst/>
              <a:ahLst/>
              <a:cxnLst/>
              <a:rect l="l" t="t" r="r" b="b"/>
              <a:pathLst>
                <a:path w="9715500" h="8382000">
                  <a:moveTo>
                    <a:pt x="0" y="0"/>
                  </a:moveTo>
                  <a:lnTo>
                    <a:pt x="9715500" y="0"/>
                  </a:lnTo>
                  <a:lnTo>
                    <a:pt x="9715500" y="8382000"/>
                  </a:lnTo>
                  <a:lnTo>
                    <a:pt x="0" y="8382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4374" r="-2437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88707" y="705758"/>
            <a:ext cx="2160270" cy="282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lang="en-US" sz="1575" b="1" spc="180">
                <a:solidFill>
                  <a:srgbClr val="0891B2"/>
                </a:solidFill>
                <a:latin typeface="Inter Bold"/>
                <a:ea typeface="Inter Bold"/>
                <a:cs typeface="Inter Bold"/>
                <a:sym typeface="Inter Bold"/>
              </a:rPr>
              <a:t>WHO I AM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88707" y="1167721"/>
            <a:ext cx="4199483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60"/>
              </a:lnSpc>
            </a:pPr>
            <a:r>
              <a:rPr lang="en-US" sz="4050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Executive Profile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85825" y="2877337"/>
            <a:ext cx="8258175" cy="2586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400" dirty="0"/>
              <a:t>Operational leader and executive partner with 10+ years of experience connecting people, processes, systems, and leadership priorities. Experienced in program and business operations, executive support, process improvement, team leadership, financial stewardship, and cross-functional coordination within complex, highly regulated environments.</a:t>
            </a:r>
            <a:endParaRPr lang="en-US" sz="225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383556" y="497160"/>
            <a:ext cx="3848100" cy="2342789"/>
          </a:xfrm>
          <a:custGeom>
            <a:avLst/>
            <a:gdLst/>
            <a:ahLst/>
            <a:cxnLst/>
            <a:rect l="l" t="t" r="r" b="b"/>
            <a:pathLst>
              <a:path w="5001268" h="3325843">
                <a:moveTo>
                  <a:pt x="0" y="0"/>
                </a:moveTo>
                <a:lnTo>
                  <a:pt x="5001268" y="0"/>
                </a:lnTo>
                <a:lnTo>
                  <a:pt x="5001268" y="3325844"/>
                </a:lnTo>
                <a:lnTo>
                  <a:pt x="0" y="3325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56344" y="705758"/>
            <a:ext cx="3120390" cy="282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lang="en-US" sz="1575" b="1" spc="180">
                <a:solidFill>
                  <a:srgbClr val="0891B2"/>
                </a:solidFill>
                <a:latin typeface="Inter Bold"/>
                <a:ea typeface="Inter Bold"/>
                <a:cs typeface="Inter Bold"/>
                <a:sym typeface="Inter Bold"/>
              </a:rPr>
              <a:t>MY EXPERIENCE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87203" y="1175160"/>
            <a:ext cx="4912591" cy="493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Why I Am an Excellent Fit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99135" y="3493870"/>
            <a:ext cx="4634807" cy="3874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Executive Partnership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endParaRPr lang="en-US" sz="2250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400" dirty="0"/>
              <a:t>Calendar Management</a:t>
            </a:r>
            <a:br>
              <a:rPr lang="en-US" sz="2400" dirty="0"/>
            </a:br>
            <a:r>
              <a:rPr lang="en-US" sz="2400" dirty="0"/>
              <a:t>Executive Communications</a:t>
            </a:r>
            <a:br>
              <a:rPr lang="en-US" sz="2400" dirty="0"/>
            </a:br>
            <a:r>
              <a:rPr lang="en-US" sz="2400" dirty="0"/>
              <a:t>Board Support</a:t>
            </a:r>
            <a:br>
              <a:rPr lang="en-US" sz="2400" dirty="0"/>
            </a:br>
            <a:r>
              <a:rPr lang="en-US" sz="2400" dirty="0"/>
              <a:t>Confidential Information</a:t>
            </a:r>
            <a:br>
              <a:rPr lang="en-US" sz="2400" dirty="0"/>
            </a:br>
            <a:r>
              <a:rPr lang="en-US" sz="2400" dirty="0"/>
              <a:t>Travel Coordination</a:t>
            </a:r>
            <a:br>
              <a:rPr lang="en-US" sz="2400" dirty="0"/>
            </a:br>
            <a:r>
              <a:rPr lang="en-US" sz="2400" dirty="0"/>
              <a:t>Priority Management</a:t>
            </a:r>
            <a:br>
              <a:rPr lang="en-US" sz="2400" dirty="0"/>
            </a:br>
            <a:r>
              <a:rPr lang="en-US" sz="2400" dirty="0"/>
              <a:t>Leadership Coordination</a:t>
            </a:r>
            <a:endParaRPr lang="en-US" sz="2250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141515" y="3493870"/>
            <a:ext cx="4634807" cy="5192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Business &amp; Program Operations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endParaRPr lang="en-US" sz="2250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400" dirty="0"/>
              <a:t>Budget Stewardship</a:t>
            </a:r>
            <a:br>
              <a:rPr lang="en-US" sz="2400" dirty="0"/>
            </a:br>
            <a:r>
              <a:rPr lang="en-US" sz="2400" dirty="0"/>
              <a:t>Process Improvement</a:t>
            </a:r>
            <a:br>
              <a:rPr lang="en-US" sz="2400" dirty="0"/>
            </a:br>
            <a:r>
              <a:rPr lang="en-US" sz="2400" dirty="0"/>
              <a:t>SOP Development</a:t>
            </a:r>
            <a:br>
              <a:rPr lang="en-US" sz="2400" dirty="0"/>
            </a:br>
            <a:r>
              <a:rPr lang="en-US" sz="2400" dirty="0"/>
              <a:t>Workload Planning</a:t>
            </a:r>
            <a:br>
              <a:rPr lang="en-US" sz="2400" dirty="0"/>
            </a:br>
            <a:r>
              <a:rPr lang="en-US" sz="2400" dirty="0"/>
              <a:t>Cross-Functional Coordination</a:t>
            </a:r>
            <a:br>
              <a:rPr lang="en-US" sz="2400" dirty="0"/>
            </a:br>
            <a:r>
              <a:rPr lang="en-US" sz="2400" dirty="0"/>
              <a:t>Compliance</a:t>
            </a:r>
            <a:br>
              <a:rPr lang="en-US" sz="2400" dirty="0"/>
            </a:br>
            <a:r>
              <a:rPr lang="en-US" sz="2400" dirty="0"/>
              <a:t>Project Execution</a:t>
            </a:r>
            <a:br>
              <a:rPr lang="en-US" sz="2400" dirty="0"/>
            </a:br>
            <a:r>
              <a:rPr lang="en-US" sz="2400" dirty="0"/>
              <a:t>Onboarding</a:t>
            </a:r>
            <a:br>
              <a:rPr lang="en-US" sz="2400" dirty="0"/>
            </a:br>
            <a:r>
              <a:rPr lang="en-US" sz="2400" dirty="0"/>
              <a:t>Event Coordination</a:t>
            </a:r>
            <a:endParaRPr lang="en-US" sz="2250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3375"/>
              </a:lnSpc>
              <a:spcBef>
                <a:spcPct val="0"/>
              </a:spcBef>
            </a:pPr>
            <a:endParaRPr lang="en-US" sz="2250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965138" y="3493870"/>
            <a:ext cx="5338708" cy="5182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Systems &amp; Technology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endParaRPr lang="en-US" sz="2250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400" dirty="0"/>
              <a:t>Microsoft 365</a:t>
            </a:r>
            <a:br>
              <a:rPr lang="en-US" sz="2400" dirty="0"/>
            </a:br>
            <a:r>
              <a:rPr lang="en-US" sz="2400" dirty="0"/>
              <a:t>Excel</a:t>
            </a:r>
            <a:br>
              <a:rPr lang="en-US" sz="2400" dirty="0"/>
            </a:br>
            <a:r>
              <a:rPr lang="en-US" sz="2400" dirty="0"/>
              <a:t>Power BI</a:t>
            </a:r>
            <a:br>
              <a:rPr lang="en-US" sz="2400" dirty="0"/>
            </a:br>
            <a:r>
              <a:rPr lang="en-US" sz="2400" dirty="0"/>
              <a:t>Teams / SharePoint</a:t>
            </a:r>
            <a:br>
              <a:rPr lang="en-US" sz="2400" dirty="0"/>
            </a:br>
            <a:r>
              <a:rPr lang="en-US" sz="2400" dirty="0"/>
              <a:t>Workday</a:t>
            </a:r>
            <a:br>
              <a:rPr lang="en-US" sz="2400" dirty="0"/>
            </a:br>
            <a:r>
              <a:rPr lang="en-US" sz="2400" dirty="0"/>
              <a:t>SAP</a:t>
            </a:r>
            <a:br>
              <a:rPr lang="en-US" sz="2400" dirty="0"/>
            </a:br>
            <a:r>
              <a:rPr lang="en-US" sz="2400" dirty="0"/>
              <a:t>Oracle / PeopleSoft</a:t>
            </a:r>
            <a:br>
              <a:rPr lang="en-US" sz="2400" dirty="0"/>
            </a:br>
            <a:r>
              <a:rPr lang="en-US" sz="2400" dirty="0"/>
              <a:t>Microsoft Copilot</a:t>
            </a:r>
            <a:br>
              <a:rPr lang="en-US" sz="2400" dirty="0"/>
            </a:br>
            <a:r>
              <a:rPr lang="en-US" sz="2400" dirty="0"/>
              <a:t>ChatGPT</a:t>
            </a:r>
            <a:br>
              <a:rPr lang="en-US" sz="2400" dirty="0"/>
            </a:br>
            <a:r>
              <a:rPr lang="en-US" sz="2400" dirty="0"/>
              <a:t>Technology Adaptability</a:t>
            </a:r>
            <a:endParaRPr lang="en-US" sz="2250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90223" y="1179802"/>
            <a:ext cx="442117" cy="362536"/>
          </a:xfrm>
          <a:custGeom>
            <a:avLst/>
            <a:gdLst/>
            <a:ahLst/>
            <a:cxnLst/>
            <a:rect l="l" t="t" r="r" b="b"/>
            <a:pathLst>
              <a:path w="442117" h="362536">
                <a:moveTo>
                  <a:pt x="0" y="0"/>
                </a:moveTo>
                <a:lnTo>
                  <a:pt x="442117" y="0"/>
                </a:lnTo>
                <a:lnTo>
                  <a:pt x="442117" y="362536"/>
                </a:lnTo>
                <a:lnTo>
                  <a:pt x="0" y="3625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773341"/>
            <a:ext cx="3120390" cy="282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lang="en-US" sz="1575" b="1" spc="180">
                <a:solidFill>
                  <a:srgbClr val="0891B2"/>
                </a:solidFill>
                <a:latin typeface="Inter Bold"/>
                <a:ea typeface="Inter Bold"/>
                <a:cs typeface="Inter Bold"/>
                <a:sym typeface="Inter Bold"/>
              </a:rPr>
              <a:t>WHAT I BRING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439963" y="1065795"/>
            <a:ext cx="6940748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60"/>
              </a:lnSpc>
            </a:pPr>
            <a:r>
              <a:rPr lang="en-US" sz="4050" b="1">
                <a:solidFill>
                  <a:srgbClr val="1C191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Selected Business Impact</a:t>
            </a:r>
          </a:p>
        </p:txBody>
      </p:sp>
      <p:sp>
        <p:nvSpPr>
          <p:cNvPr id="5" name="AutoShape 5"/>
          <p:cNvSpPr/>
          <p:nvPr/>
        </p:nvSpPr>
        <p:spPr>
          <a:xfrm>
            <a:off x="5272214" y="2306038"/>
            <a:ext cx="7743572" cy="0"/>
          </a:xfrm>
          <a:prstGeom prst="line">
            <a:avLst/>
          </a:prstGeom>
          <a:ln w="9525" cap="flat">
            <a:solidFill>
              <a:srgbClr val="0891B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3912649" y="3146993"/>
            <a:ext cx="9663874" cy="5941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02"/>
              </a:lnSpc>
              <a:spcBef>
                <a:spcPct val="0"/>
              </a:spcBef>
            </a:pPr>
            <a:r>
              <a:rPr lang="en-US" sz="3468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📈 </a:t>
            </a:r>
            <a:r>
              <a:rPr lang="en-US" sz="3600" b="1" dirty="0"/>
              <a:t>Reduced processing time and rework through workflow standardization and clearer SOPs</a:t>
            </a:r>
          </a:p>
          <a:p>
            <a:pPr algn="ctr">
              <a:lnSpc>
                <a:spcPts val="5202"/>
              </a:lnSpc>
              <a:spcBef>
                <a:spcPct val="0"/>
              </a:spcBef>
            </a:pPr>
            <a:r>
              <a:rPr lang="en-US" sz="3468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💰 </a:t>
            </a:r>
            <a:r>
              <a:rPr lang="en-US" sz="3600" b="1" dirty="0"/>
              <a:t>$750K Annual Budget Stewardship</a:t>
            </a:r>
            <a:endParaRPr lang="en-US" sz="3468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5202"/>
              </a:lnSpc>
              <a:spcBef>
                <a:spcPct val="0"/>
              </a:spcBef>
            </a:pPr>
            <a:r>
              <a:rPr lang="en-US" sz="3468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👥 </a:t>
            </a:r>
            <a:r>
              <a:rPr lang="en-US" sz="3600" b="1" dirty="0"/>
              <a:t>14 Team Members Led</a:t>
            </a:r>
            <a:endParaRPr lang="en-US" sz="3468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5202"/>
              </a:lnSpc>
              <a:spcBef>
                <a:spcPct val="0"/>
              </a:spcBef>
            </a:pPr>
            <a:r>
              <a:rPr lang="en-US" sz="3468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📊 </a:t>
            </a:r>
            <a:r>
              <a:rPr lang="en-US" sz="3600" b="1" dirty="0"/>
              <a:t>Executive KPI &amp; Operational Reporting</a:t>
            </a:r>
            <a:endParaRPr lang="en-US" sz="3468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5202"/>
              </a:lnSpc>
              <a:spcBef>
                <a:spcPct val="0"/>
              </a:spcBef>
            </a:pPr>
            <a:r>
              <a:rPr lang="en-US" sz="3468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🤝 Cross-functional leadership</a:t>
            </a:r>
          </a:p>
          <a:p>
            <a:pPr algn="ctr">
              <a:lnSpc>
                <a:spcPts val="5202"/>
              </a:lnSpc>
              <a:spcBef>
                <a:spcPct val="0"/>
              </a:spcBef>
            </a:pPr>
            <a:r>
              <a:rPr lang="en-US" sz="3468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⚙️ Process improvements</a:t>
            </a:r>
          </a:p>
          <a:p>
            <a:pPr algn="ctr">
              <a:lnSpc>
                <a:spcPts val="5202"/>
              </a:lnSpc>
              <a:spcBef>
                <a:spcPct val="0"/>
              </a:spcBef>
            </a:pPr>
            <a:r>
              <a:rPr lang="en-US" sz="3468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Supported several executive leaders at a time</a:t>
            </a:r>
          </a:p>
          <a:p>
            <a:pPr algn="ctr">
              <a:lnSpc>
                <a:spcPts val="5202"/>
              </a:lnSpc>
              <a:spcBef>
                <a:spcPct val="0"/>
              </a:spcBef>
            </a:pPr>
            <a:r>
              <a:rPr lang="en-US" sz="3468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to continue busy operations.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9997" y="3360194"/>
            <a:ext cx="6072219" cy="4038026"/>
          </a:xfrm>
          <a:custGeom>
            <a:avLst/>
            <a:gdLst/>
            <a:ahLst/>
            <a:cxnLst/>
            <a:rect l="l" t="t" r="r" b="b"/>
            <a:pathLst>
              <a:path w="6072219" h="4038026">
                <a:moveTo>
                  <a:pt x="0" y="0"/>
                </a:moveTo>
                <a:lnTo>
                  <a:pt x="6072220" y="0"/>
                </a:lnTo>
                <a:lnTo>
                  <a:pt x="6072220" y="4038026"/>
                </a:lnTo>
                <a:lnTo>
                  <a:pt x="0" y="40380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1177246"/>
            <a:ext cx="5968603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60"/>
              </a:lnSpc>
            </a:pPr>
            <a:r>
              <a:rPr lang="en-US" sz="4050" b="1">
                <a:solidFill>
                  <a:srgbClr val="1C191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Executive Partnership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055365" y="2411927"/>
            <a:ext cx="8077173" cy="5820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33"/>
              </a:lnSpc>
              <a:spcBef>
                <a:spcPct val="0"/>
              </a:spcBef>
            </a:pPr>
            <a:r>
              <a:rPr lang="en-US" sz="3889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Complex calendar management</a:t>
            </a:r>
          </a:p>
          <a:p>
            <a:pPr algn="ctr">
              <a:lnSpc>
                <a:spcPts val="5833"/>
              </a:lnSpc>
              <a:spcBef>
                <a:spcPct val="0"/>
              </a:spcBef>
            </a:pPr>
            <a:r>
              <a:rPr lang="en-US" sz="3889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High-profile meeting coordination</a:t>
            </a:r>
          </a:p>
          <a:p>
            <a:pPr algn="ctr">
              <a:lnSpc>
                <a:spcPts val="5833"/>
              </a:lnSpc>
              <a:spcBef>
                <a:spcPct val="0"/>
              </a:spcBef>
            </a:pPr>
            <a:r>
              <a:rPr lang="en-US" sz="3889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Confidential correspondence</a:t>
            </a:r>
          </a:p>
          <a:p>
            <a:pPr algn="ctr">
              <a:lnSpc>
                <a:spcPts val="5833"/>
              </a:lnSpc>
              <a:spcBef>
                <a:spcPct val="0"/>
              </a:spcBef>
            </a:pPr>
            <a:r>
              <a:rPr lang="en-US" sz="3889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Executive travel</a:t>
            </a:r>
          </a:p>
          <a:p>
            <a:pPr algn="ctr">
              <a:lnSpc>
                <a:spcPts val="5833"/>
              </a:lnSpc>
              <a:spcBef>
                <a:spcPct val="0"/>
              </a:spcBef>
            </a:pPr>
            <a:r>
              <a:rPr lang="en-US" sz="3889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Board materials</a:t>
            </a:r>
          </a:p>
          <a:p>
            <a:pPr algn="ctr">
              <a:lnSpc>
                <a:spcPts val="5833"/>
              </a:lnSpc>
              <a:spcBef>
                <a:spcPct val="0"/>
              </a:spcBef>
            </a:pPr>
            <a:r>
              <a:rPr lang="en-US" sz="3889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Event planning</a:t>
            </a:r>
          </a:p>
          <a:p>
            <a:pPr algn="ctr">
              <a:lnSpc>
                <a:spcPts val="5833"/>
              </a:lnSpc>
              <a:spcBef>
                <a:spcPct val="0"/>
              </a:spcBef>
            </a:pPr>
            <a:r>
              <a:rPr lang="en-US" sz="3889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Priority management</a:t>
            </a:r>
          </a:p>
          <a:p>
            <a:pPr algn="ctr">
              <a:lnSpc>
                <a:spcPts val="5833"/>
              </a:lnSpc>
              <a:spcBef>
                <a:spcPct val="0"/>
              </a:spcBef>
            </a:pPr>
            <a:r>
              <a:rPr lang="en-US" sz="3889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Anticipating leadership needs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589544" y="2628069"/>
            <a:ext cx="7095961" cy="4718814"/>
          </a:xfrm>
          <a:custGeom>
            <a:avLst/>
            <a:gdLst/>
            <a:ahLst/>
            <a:cxnLst/>
            <a:rect l="l" t="t" r="r" b="b"/>
            <a:pathLst>
              <a:path w="7095961" h="4718814">
                <a:moveTo>
                  <a:pt x="0" y="0"/>
                </a:moveTo>
                <a:lnTo>
                  <a:pt x="7095961" y="0"/>
                </a:lnTo>
                <a:lnTo>
                  <a:pt x="7095961" y="4718814"/>
                </a:lnTo>
                <a:lnTo>
                  <a:pt x="0" y="47188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1199981"/>
            <a:ext cx="5036046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60"/>
              </a:lnSpc>
            </a:pPr>
            <a:r>
              <a:rPr lang="en-US" sz="4050" b="1">
                <a:solidFill>
                  <a:srgbClr val="1C191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Technology and AI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32261" y="2561394"/>
            <a:ext cx="2500461" cy="298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Productivity Tools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Microsoft 365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Excel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PowerPoint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Outlook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Teams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SharePoint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833856" y="2434776"/>
            <a:ext cx="2696914" cy="2552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Enterprise Systems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Workday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SAP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Oracle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PeopleSoft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250" b="1">
                <a:solidFill>
                  <a:srgbClr val="1C1917"/>
                </a:solidFill>
                <a:latin typeface="Inter Bold"/>
                <a:ea typeface="Inter Bold"/>
                <a:cs typeface="Inter Bold"/>
                <a:sym typeface="Inter Bold"/>
              </a:rPr>
              <a:t>Power BI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971800" y="6650279"/>
            <a:ext cx="3721596" cy="2150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400" b="1" dirty="0"/>
              <a:t>AI-Assisted Research Knowledge Synthesis </a:t>
            </a:r>
          </a:p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400" b="1" dirty="0"/>
              <a:t>Process Documentation Executive Communications Workflow Optimization</a:t>
            </a:r>
            <a:endParaRPr lang="en-US" sz="2250" b="1" dirty="0">
              <a:solidFill>
                <a:srgbClr val="1C1917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373516"/>
            <a:ext cx="7143750" cy="6858000"/>
            <a:chOff x="0" y="0"/>
            <a:chExt cx="9525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525000" cy="9144000"/>
            </a:xfrm>
            <a:custGeom>
              <a:avLst/>
              <a:gdLst/>
              <a:ahLst/>
              <a:cxnLst/>
              <a:rect l="l" t="t" r="r" b="b"/>
              <a:pathLst>
                <a:path w="9525000" h="9144000">
                  <a:moveTo>
                    <a:pt x="0" y="0"/>
                  </a:moveTo>
                  <a:lnTo>
                    <a:pt x="9525000" y="0"/>
                  </a:lnTo>
                  <a:lnTo>
                    <a:pt x="9525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2000" r="-2200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700" y="705758"/>
            <a:ext cx="2640330" cy="282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lang="en-US" sz="1575" b="1" spc="180">
                <a:solidFill>
                  <a:srgbClr val="0891B2"/>
                </a:solidFill>
                <a:latin typeface="Inter Bold"/>
                <a:ea typeface="Inter Bold"/>
                <a:cs typeface="Inter Bold"/>
                <a:sym typeface="Inter Bold"/>
              </a:rPr>
              <a:t>HOW I WORK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1177246"/>
            <a:ext cx="9799439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60"/>
              </a:lnSpc>
            </a:pPr>
            <a:r>
              <a:rPr lang="en-US" sz="4400" dirty="0">
                <a:latin typeface="Canva Sans Bold" panose="020B0604020202020204" charset="0"/>
              </a:rPr>
              <a:t>HOW I OPERATE</a:t>
            </a:r>
            <a:endParaRPr lang="en-US" sz="4050" b="1" dirty="0">
              <a:solidFill>
                <a:srgbClr val="1C1917"/>
              </a:solidFill>
              <a:latin typeface="Canva Sans Bold" panose="020B0604020202020204" charset="0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172450" y="2874046"/>
            <a:ext cx="9997488" cy="5965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🏢 </a:t>
            </a:r>
            <a:r>
              <a:rPr lang="en-US" sz="2400" b="1" dirty="0">
                <a:latin typeface="Canva Sans Bold" panose="020B0604020202020204" charset="0"/>
              </a:rPr>
              <a:t>Executive &amp; Stakeholder Coordination</a:t>
            </a:r>
            <a:endParaRPr lang="en-US" sz="2400" b="1" dirty="0">
              <a:solidFill>
                <a:srgbClr val="000000"/>
              </a:solidFill>
              <a:latin typeface="Canva Sans Bold" panose="020B0604020202020204" charset="0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Canva Sans Bold" panose="020B0604020202020204" charset="0"/>
                <a:ea typeface="Inter Bold"/>
                <a:cs typeface="Inter Bold"/>
                <a:sym typeface="Inter Bold"/>
              </a:rPr>
              <a:t>👥 </a:t>
            </a:r>
            <a:r>
              <a:rPr lang="en-US" sz="2400" b="1" dirty="0">
                <a:latin typeface="Canva Sans Bold" panose="020B0604020202020204" charset="0"/>
              </a:rPr>
              <a:t>Process Improvement</a:t>
            </a:r>
            <a:endParaRPr lang="en-US" sz="2400" b="1" dirty="0">
              <a:solidFill>
                <a:srgbClr val="000000"/>
              </a:solidFill>
              <a:latin typeface="Canva Sans Bold" panose="020B0604020202020204" charset="0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Canva Sans Bold" panose="020B0604020202020204" charset="0"/>
                <a:ea typeface="Inter Bold"/>
                <a:cs typeface="Inter Bold"/>
                <a:sym typeface="Inter Bold"/>
              </a:rPr>
              <a:t>🔐 </a:t>
            </a:r>
            <a:r>
              <a:rPr lang="en-US" sz="2400" b="1" dirty="0">
                <a:latin typeface="Canva Sans Bold" panose="020B0604020202020204" charset="0"/>
              </a:rPr>
              <a:t>Scheduling &amp; Capacity Planning</a:t>
            </a:r>
            <a:endParaRPr lang="en-US" sz="2400" b="1" dirty="0">
              <a:solidFill>
                <a:srgbClr val="000000"/>
              </a:solidFill>
              <a:latin typeface="Canva Sans Bold" panose="020B0604020202020204" charset="0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Canva Sans Bold" panose="020B0604020202020204" charset="0"/>
                <a:ea typeface="Inter Bold"/>
                <a:cs typeface="Inter Bold"/>
                <a:sym typeface="Inter Bold"/>
              </a:rPr>
              <a:t>📦 </a:t>
            </a:r>
            <a:r>
              <a:rPr lang="en-US" sz="2400" b="1" dirty="0">
                <a:latin typeface="Canva Sans Bold" panose="020B0604020202020204" charset="0"/>
              </a:rPr>
              <a:t>SOP &amp; Workflow Development</a:t>
            </a:r>
            <a:endParaRPr lang="en-US" sz="2400" b="1" dirty="0">
              <a:solidFill>
                <a:srgbClr val="000000"/>
              </a:solidFill>
              <a:latin typeface="Canva Sans Bold" panose="020B0604020202020204" charset="0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Canva Sans Bold" panose="020B0604020202020204" charset="0"/>
                <a:ea typeface="Inter Bold"/>
                <a:cs typeface="Inter Bold"/>
                <a:sym typeface="Inter Bold"/>
              </a:rPr>
              <a:t>📬 </a:t>
            </a:r>
            <a:r>
              <a:rPr lang="en-US" sz="2400" b="1" dirty="0">
                <a:latin typeface="Canva Sans Bold" panose="020B0604020202020204" charset="0"/>
              </a:rPr>
              <a:t>Financial &amp; Budget Administration</a:t>
            </a:r>
            <a:endParaRPr lang="en-US" sz="2400" b="1" dirty="0">
              <a:solidFill>
                <a:srgbClr val="000000"/>
              </a:solidFill>
              <a:latin typeface="Canva Sans Bold" panose="020B0604020202020204" charset="0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Canva Sans Bold" panose="020B0604020202020204" charset="0"/>
                <a:ea typeface="Inter Bold"/>
                <a:cs typeface="Inter Bold"/>
                <a:sym typeface="Inter Bold"/>
              </a:rPr>
              <a:t>🖥 </a:t>
            </a:r>
            <a:r>
              <a:rPr lang="en-US" sz="2400" b="1" dirty="0">
                <a:latin typeface="Canva Sans Bold" panose="020B0604020202020204" charset="0"/>
              </a:rPr>
              <a:t>Cross-Functional Execution</a:t>
            </a:r>
            <a:endParaRPr lang="en-US" sz="2400" b="1" dirty="0">
              <a:solidFill>
                <a:srgbClr val="000000"/>
              </a:solidFill>
              <a:latin typeface="Canva Sans Bold" panose="020B0604020202020204" charset="0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Canva Sans Bold" panose="020B0604020202020204" charset="0"/>
                <a:ea typeface="Inter Bold"/>
                <a:cs typeface="Inter Bold"/>
                <a:sym typeface="Inter Bold"/>
              </a:rPr>
              <a:t>🚨 </a:t>
            </a:r>
            <a:r>
              <a:rPr lang="en-US" sz="2400" b="1" dirty="0">
                <a:latin typeface="Canva Sans Bold" panose="020B0604020202020204" charset="0"/>
              </a:rPr>
              <a:t>Risk &amp; Issue Resolution</a:t>
            </a:r>
            <a:endParaRPr lang="en-US" sz="2400" b="1" dirty="0">
              <a:solidFill>
                <a:srgbClr val="000000"/>
              </a:solidFill>
              <a:latin typeface="Canva Sans Bold" panose="020B0604020202020204" charset="0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Canva Sans Bold" panose="020B0604020202020204" charset="0"/>
                <a:ea typeface="Inter Bold"/>
                <a:cs typeface="Inter Bold"/>
                <a:sym typeface="Inter Bold"/>
              </a:rPr>
              <a:t>📋 </a:t>
            </a:r>
            <a:r>
              <a:rPr lang="en-US" sz="2400" b="1" dirty="0">
                <a:latin typeface="Canva Sans Bold" panose="020B0604020202020204" charset="0"/>
              </a:rPr>
              <a:t>Technology Enablement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2400" b="1" dirty="0">
              <a:solidFill>
                <a:srgbClr val="000000"/>
              </a:solidFill>
              <a:latin typeface="Canva Sans Bold" panose="020B0604020202020204" charset="0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2400" dirty="0">
                <a:latin typeface="Canva Sans Bold" panose="020B0604020202020204" charset="0"/>
              </a:rPr>
              <a:t>I bring structure to complex, fast-moving environments by connecting people, processes, systems and priorities—creating clarity, strengthening execution and helping teams move work forward.</a:t>
            </a:r>
            <a:endParaRPr lang="en-US" sz="2400" b="1" dirty="0">
              <a:solidFill>
                <a:srgbClr val="000000"/>
              </a:solidFill>
              <a:latin typeface="Canva Sans Bold" panose="020B0604020202020204" charset="0"/>
              <a:ea typeface="Inter Bold"/>
              <a:cs typeface="Inter Bold"/>
              <a:sym typeface="Inter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49776" y="4952493"/>
            <a:ext cx="6908573" cy="4594201"/>
          </a:xfrm>
          <a:custGeom>
            <a:avLst/>
            <a:gdLst/>
            <a:ahLst/>
            <a:cxnLst/>
            <a:rect l="l" t="t" r="r" b="b"/>
            <a:pathLst>
              <a:path w="6908573" h="4594201">
                <a:moveTo>
                  <a:pt x="0" y="0"/>
                </a:moveTo>
                <a:lnTo>
                  <a:pt x="6908573" y="0"/>
                </a:lnTo>
                <a:lnTo>
                  <a:pt x="6908573" y="4594201"/>
                </a:lnTo>
                <a:lnTo>
                  <a:pt x="0" y="45942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773964"/>
            <a:ext cx="3360420" cy="282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lang="en-US" sz="1575" b="1" spc="180">
                <a:solidFill>
                  <a:srgbClr val="0891B2"/>
                </a:solidFill>
                <a:latin typeface="Inter Bold"/>
                <a:ea typeface="Inter Bold"/>
                <a:cs typeface="Inter Bold"/>
                <a:sym typeface="Inter Bold"/>
              </a:rPr>
              <a:t>HOW I OPERATE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245452"/>
            <a:ext cx="6144964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60"/>
              </a:lnSpc>
            </a:pPr>
            <a:r>
              <a:rPr lang="en-US" sz="4050" b="1">
                <a:solidFill>
                  <a:srgbClr val="1C191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Leadership Philosophy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36906" y="2733168"/>
            <a:ext cx="16230600" cy="127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5"/>
              </a:lnSpc>
              <a:spcBef>
                <a:spcPct val="0"/>
              </a:spcBef>
            </a:pPr>
            <a:r>
              <a:rPr lang="en-US" sz="2400" dirty="0">
                <a:latin typeface="Canva Sans Bold" panose="020B0604020202020204" charset="0"/>
              </a:rPr>
              <a:t>I believe strong operational leaders create the structure that allows people and organizations to perform at their best. I lead through trust, accountability, organization and proactive communication—bringing clarity to complexity, anticipating needs and building systems that help teams succeed.</a:t>
            </a:r>
            <a:endParaRPr lang="en-US" sz="2250" b="1" dirty="0">
              <a:solidFill>
                <a:srgbClr val="000000"/>
              </a:solidFill>
              <a:latin typeface="Canva Sans Bold" panose="020B0604020202020204" charset="0"/>
              <a:ea typeface="Inter Bold"/>
              <a:cs typeface="Inter Bold"/>
              <a:sym typeface="Inter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38362" y="2460127"/>
            <a:ext cx="8244406" cy="5482530"/>
          </a:xfrm>
          <a:custGeom>
            <a:avLst/>
            <a:gdLst/>
            <a:ahLst/>
            <a:cxnLst/>
            <a:rect l="l" t="t" r="r" b="b"/>
            <a:pathLst>
              <a:path w="8244406" h="5482530">
                <a:moveTo>
                  <a:pt x="0" y="0"/>
                </a:moveTo>
                <a:lnTo>
                  <a:pt x="8244406" y="0"/>
                </a:lnTo>
                <a:lnTo>
                  <a:pt x="8244406" y="5482530"/>
                </a:lnTo>
                <a:lnTo>
                  <a:pt x="0" y="548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1281113"/>
            <a:ext cx="7141369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60"/>
              </a:lnSpc>
            </a:pPr>
            <a:r>
              <a:rPr lang="en-US" sz="4050" b="1">
                <a:solidFill>
                  <a:srgbClr val="1C191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Professional Development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355352"/>
            <a:ext cx="15209781" cy="3768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2700">
                <a:solidFill>
                  <a:srgbClr val="1C1917"/>
                </a:solidFill>
                <a:latin typeface="Inter"/>
                <a:ea typeface="Inter"/>
                <a:cs typeface="Inter"/>
                <a:sym typeface="Inter"/>
              </a:rPr>
              <a:t>MBA</a:t>
            </a:r>
          </a:p>
          <a:p>
            <a:pPr algn="l">
              <a:lnSpc>
                <a:spcPts val="4320"/>
              </a:lnSpc>
            </a:pPr>
            <a:r>
              <a:rPr lang="en-US" sz="2700">
                <a:solidFill>
                  <a:srgbClr val="1C1917"/>
                </a:solidFill>
                <a:latin typeface="Inter"/>
                <a:ea typeface="Inter"/>
                <a:cs typeface="Inter"/>
                <a:sym typeface="Inter"/>
              </a:rPr>
              <a:t>Google AI Essentials</a:t>
            </a:r>
          </a:p>
          <a:p>
            <a:pPr algn="l">
              <a:lnSpc>
                <a:spcPts val="4320"/>
              </a:lnSpc>
            </a:pPr>
            <a:r>
              <a:rPr lang="en-US" sz="2700">
                <a:solidFill>
                  <a:srgbClr val="1C1917"/>
                </a:solidFill>
                <a:latin typeface="Inter"/>
                <a:ea typeface="Inter"/>
                <a:cs typeface="Inter"/>
                <a:sym typeface="Inter"/>
              </a:rPr>
              <a:t>Process Improvement</a:t>
            </a:r>
          </a:p>
          <a:p>
            <a:pPr algn="l">
              <a:lnSpc>
                <a:spcPts val="4320"/>
              </a:lnSpc>
            </a:pPr>
            <a:r>
              <a:rPr lang="en-US" sz="2700">
                <a:solidFill>
                  <a:srgbClr val="1C1917"/>
                </a:solidFill>
                <a:latin typeface="Inter"/>
                <a:ea typeface="Inter"/>
                <a:cs typeface="Inter"/>
                <a:sym typeface="Inter"/>
              </a:rPr>
              <a:t>Cybersecurity</a:t>
            </a:r>
          </a:p>
          <a:p>
            <a:pPr algn="l">
              <a:lnSpc>
                <a:spcPts val="4320"/>
              </a:lnSpc>
            </a:pPr>
            <a:r>
              <a:rPr lang="en-US" sz="2700">
                <a:solidFill>
                  <a:srgbClr val="1C1917"/>
                </a:solidFill>
                <a:latin typeface="Inter"/>
                <a:ea typeface="Inter"/>
                <a:cs typeface="Inter"/>
                <a:sym typeface="Inter"/>
              </a:rPr>
              <a:t>Diversity &amp; Inclusion</a:t>
            </a:r>
          </a:p>
          <a:p>
            <a:pPr algn="l">
              <a:lnSpc>
                <a:spcPts val="4320"/>
              </a:lnSpc>
            </a:pPr>
            <a:r>
              <a:rPr lang="en-US" sz="2700">
                <a:solidFill>
                  <a:srgbClr val="1C1917"/>
                </a:solidFill>
                <a:latin typeface="Inter"/>
                <a:ea typeface="Inter"/>
                <a:cs typeface="Inter"/>
                <a:sym typeface="Inter"/>
              </a:rPr>
              <a:t>Texas Notary</a:t>
            </a:r>
          </a:p>
          <a:p>
            <a:pPr algn="l">
              <a:lnSpc>
                <a:spcPts val="4320"/>
              </a:lnSpc>
            </a:pPr>
            <a:endParaRPr lang="en-US" sz="2700">
              <a:solidFill>
                <a:srgbClr val="1C1917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521</Words>
  <Application>Microsoft Office PowerPoint</Application>
  <PresentationFormat>Custom</PresentationFormat>
  <Paragraphs>97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Canva Sans Bold</vt:lpstr>
      <vt:lpstr>Montserrat Bold</vt:lpstr>
      <vt:lpstr>Inter Bold</vt:lpstr>
      <vt:lpstr>Inter Italics</vt:lpstr>
      <vt:lpstr>Calibri</vt:lpstr>
      <vt:lpstr>Inter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Yellow Playful Creative Personal Self Introduction Presentation</dc:title>
  <dc:creator>Ericka Parker</dc:creator>
  <cp:lastModifiedBy>Ericka Parker</cp:lastModifiedBy>
  <cp:revision>2</cp:revision>
  <dcterms:created xsi:type="dcterms:W3CDTF">2006-08-16T00:00:00Z</dcterms:created>
  <dcterms:modified xsi:type="dcterms:W3CDTF">2026-08-09T05:03:29Z</dcterms:modified>
  <dc:identifier>DAHK3zurDkE</dc:identifier>
</cp:coreProperties>
</file>